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86" r:id="rId3"/>
    <p:sldId id="307" r:id="rId4"/>
    <p:sldId id="288" r:id="rId5"/>
    <p:sldId id="310" r:id="rId6"/>
    <p:sldId id="311" r:id="rId7"/>
    <p:sldId id="312" r:id="rId8"/>
    <p:sldId id="290" r:id="rId9"/>
    <p:sldId id="273" r:id="rId10"/>
    <p:sldId id="305" r:id="rId11"/>
    <p:sldId id="302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6F5"/>
    <a:srgbClr val="6699FF"/>
    <a:srgbClr val="3399FF"/>
    <a:srgbClr val="0066FF"/>
    <a:srgbClr val="FF6699"/>
    <a:srgbClr val="0000BA"/>
    <a:srgbClr val="4DD01A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48" d="100"/>
          <a:sy n="48" d="100"/>
        </p:scale>
        <p:origin x="1339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4B4A-7A18-45DB-8F85-F54479427BBF}" type="datetimeFigureOut">
              <a:rPr lang="en-AU" smtClean="0"/>
              <a:t>27/05/2017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1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83001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28A7-DAFF-4879-92C7-5C59F9D12D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43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F9DA-8906-485C-B51B-E955DD5B22FD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5D00-38AB-4E1A-85FF-C7BB736733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57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5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65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B9C8C2-9F66-478D-BEBF-DFD68F3DBB6D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4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endParaRPr lang="en-AU" altLang="en-US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4692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6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81050"/>
            <a:ext cx="5200650" cy="3900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GB" altLang="en-US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2136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4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1538" y="407988"/>
            <a:ext cx="5113337" cy="383381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70" tIns="46435" rIns="92870" bIns="46435"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5453" y="8839055"/>
            <a:ext cx="2980556" cy="4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19" tIns="0" rIns="19219" bIns="0" anchor="b"/>
          <a:lstStyle/>
          <a:p>
            <a:pPr algn="r" defTabSz="877833" eaLnBrk="0" hangingPunct="0"/>
            <a:fld id="{C0635806-40FC-45B3-8E07-3CC91732D292}" type="slidenum">
              <a:rPr lang="en-GB" sz="1000" i="1"/>
              <a:pPr algn="r" defTabSz="877833" eaLnBrk="0" hangingPunct="0"/>
              <a:t>9</a:t>
            </a:fld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0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1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9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1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5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52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0"/>
            <a:ext cx="9228638" cy="6292504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42" y="1304643"/>
            <a:ext cx="9202868" cy="538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188640"/>
            <a:ext cx="8809038" cy="17891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Fisheries</a:t>
            </a:r>
            <a:r>
              <a:rPr lang="en-US" sz="4800" b="1" dirty="0">
                <a:solidFill>
                  <a:srgbClr val="0000FF"/>
                </a:solidFill>
                <a:latin typeface="Myriad Pro"/>
                <a:ea typeface="+mj-ea"/>
                <a:cs typeface="Myriad Pro"/>
              </a:rPr>
              <a:t> </a:t>
            </a:r>
            <a:r>
              <a:rPr lang="en-US" sz="4800" b="1" dirty="0">
                <a:solidFill>
                  <a:srgbClr val="ED7D31"/>
                </a:solidFill>
                <a:latin typeface="Wingdings 3" charset="2"/>
                <a:ea typeface="+mj-ea"/>
                <a:cs typeface="Wingdings 3" charset="2"/>
              </a:rPr>
              <a:t>a</a:t>
            </a:r>
            <a:r>
              <a:rPr lang="en-US" sz="4800" b="1" dirty="0">
                <a:solidFill>
                  <a:srgbClr val="ED7D31"/>
                </a:solidFill>
                <a:latin typeface="Myriad Pro"/>
                <a:ea typeface="+mj-ea"/>
                <a:cs typeface="Myriad Pro"/>
              </a:rPr>
              <a:t> </a:t>
            </a:r>
            <a:r>
              <a:rPr lang="en-US" sz="48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Ecosystems… </a:t>
            </a:r>
            <a:br>
              <a:rPr lang="en-US" sz="48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</a:br>
            <a:r>
              <a:rPr lang="en-US" sz="48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           </a:t>
            </a:r>
            <a:r>
              <a:rPr lang="en-US" sz="40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the bigger picture</a:t>
            </a:r>
            <a:endParaRPr lang="en-US" sz="40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600" y="6463571"/>
            <a:ext cx="5976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600" b="1" dirty="0">
                <a:latin typeface="Myriad Pro" pitchFamily="34" charset="0"/>
              </a:rPr>
              <a:t>Source: </a:t>
            </a:r>
            <a:r>
              <a:rPr lang="en-US" altLang="en-US" sz="1600" dirty="0">
                <a:latin typeface="Myriad Pro" pitchFamily="34" charset="0"/>
              </a:rPr>
              <a:t>Adapted from FAO EAF Nansen Project </a:t>
            </a:r>
            <a:endParaRPr lang="en-AU" alt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/>
          <a:stretch>
            <a:fillRect/>
          </a:stretch>
        </p:blipFill>
        <p:spPr bwMode="auto">
          <a:xfrm>
            <a:off x="827087" y="620688"/>
            <a:ext cx="7489825" cy="54721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64901" name="TextBox 9"/>
          <p:cNvSpPr txBox="1">
            <a:spLocks noChangeArrowheads="1"/>
          </p:cNvSpPr>
          <p:nvPr/>
        </p:nvSpPr>
        <p:spPr bwMode="auto">
          <a:xfrm>
            <a:off x="8428038" y="6456363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26B740-037A-49B3-B4BF-63AE6E73AD51}" type="slidenum">
              <a:rPr lang="en-US" altLang="en-US">
                <a:solidFill>
                  <a:schemeClr val="bg1"/>
                </a:solidFill>
                <a:latin typeface="Myriad Pro" pitchFamily="34" charset="0"/>
              </a:rPr>
              <a:pPr algn="r" eaLnBrk="1" hangingPunct="1"/>
              <a:t>10</a:t>
            </a:fld>
            <a:endParaRPr lang="en-US" altLang="en-US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2132856"/>
            <a:ext cx="1296144" cy="369332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64903" name="TextBox 2"/>
          <p:cNvSpPr txBox="1">
            <a:spLocks noChangeArrowheads="1"/>
          </p:cNvSpPr>
          <p:nvPr/>
        </p:nvSpPr>
        <p:spPr bwMode="auto">
          <a:xfrm>
            <a:off x="3467099" y="2317522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400" b="1" dirty="0">
                <a:solidFill>
                  <a:schemeClr val="bg1"/>
                </a:solidFill>
              </a:rPr>
              <a:t>GOAL   GOAL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2576" y="2708920"/>
            <a:ext cx="1401192" cy="278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schemeClr val="tx1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1121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052736"/>
            <a:ext cx="8458201" cy="495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35FF4E"/>
              </a:buClr>
              <a:buSzPct val="100000"/>
            </a:pPr>
            <a:r>
              <a:rPr lang="en-US" sz="3200" b="1" dirty="0">
                <a:latin typeface="Myriad Pro"/>
                <a:cs typeface="Myriad Pro"/>
              </a:rPr>
              <a:t>EAFM Management Plan for FMU </a:t>
            </a:r>
            <a:r>
              <a:rPr lang="en-US" sz="3200" b="1" dirty="0" smtClean="0">
                <a:latin typeface="Myriad Pro"/>
                <a:cs typeface="Myriad Pro"/>
              </a:rPr>
              <a:t>XX</a:t>
            </a:r>
          </a:p>
          <a:p>
            <a:pPr algn="l">
              <a:buClr>
                <a:srgbClr val="35FF4E"/>
              </a:buClr>
              <a:buSzPct val="100000"/>
            </a:pPr>
            <a:endParaRPr lang="en-US" sz="2400" b="1" dirty="0"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1.  Vision (Step 1)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2.  Background (Step 1)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3.  Major threats </a:t>
            </a:r>
            <a:r>
              <a:rPr lang="en-US" sz="2400" b="1" dirty="0">
                <a:solidFill>
                  <a:schemeClr val="tx2"/>
                </a:solidFill>
                <a:latin typeface="Myriad Pro"/>
                <a:cs typeface="Myriad Pro"/>
              </a:rPr>
              <a:t>and 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issues (Step 2)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4.  Goals (Step 2)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5.  Objectives</a:t>
            </a:r>
            <a:r>
              <a:rPr lang="en-US" sz="2400" b="1" dirty="0">
                <a:solidFill>
                  <a:schemeClr val="tx2"/>
                </a:solidFill>
                <a:latin typeface="Myriad Pro"/>
                <a:cs typeface="Myriad Pro"/>
              </a:rPr>
              <a:t>, indicators and 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benchmarks (Step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6.  Management actions (Step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7.  Compliance (Step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8.  Data </a:t>
            </a:r>
            <a:r>
              <a:rPr lang="en-US" sz="2400" b="1" dirty="0">
                <a:solidFill>
                  <a:schemeClr val="tx2"/>
                </a:solidFill>
                <a:latin typeface="Myriad Pro"/>
                <a:cs typeface="Myriad Pro"/>
              </a:rPr>
              <a:t>and info needs 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(Step 3).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9.  Financing (Step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10. Review </a:t>
            </a:r>
            <a:r>
              <a:rPr lang="en-US" sz="2400" b="1" dirty="0">
                <a:solidFill>
                  <a:schemeClr val="tx2"/>
                </a:solidFill>
                <a:latin typeface="Myriad Pro"/>
                <a:cs typeface="Myriad Pro"/>
              </a:rPr>
              <a:t>of the 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plan – frequency of reviews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290598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EAFM Plan outline</a:t>
            </a:r>
            <a:endParaRPr lang="en-US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57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81139"/>
            <a:ext cx="7772400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Sustainable Development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77" y="5009300"/>
            <a:ext cx="8741264" cy="3209283"/>
          </a:xfrm>
        </p:spPr>
        <p:txBody>
          <a:bodyPr anchor="t">
            <a:noAutofit/>
          </a:bodyPr>
          <a:lstStyle/>
          <a:p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>“Development which meets the needs of the present without compromising the ability of future generations to </a:t>
            </a:r>
            <a: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  <a:t>meet </a:t>
            </a:r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>their own </a:t>
            </a:r>
            <a: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  <a:t>needs.”</a:t>
            </a:r>
            <a:b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28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8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2800" i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9" name="Picture 8" descr="SCALE_gray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9990"/>
            <a:ext cx="4896544" cy="37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048799" y="3242506"/>
            <a:ext cx="1629991" cy="3778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HUMAN WELL-BEING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902207" y="4142523"/>
            <a:ext cx="3195569" cy="510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spc="100" dirty="0" smtClean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FOR FUTURE GENERATIONS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6190" y="1351430"/>
            <a:ext cx="2727605" cy="45955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spc="150" dirty="0" smtClean="0">
                <a:solidFill>
                  <a:srgbClr val="FFDA3E"/>
                </a:solidFill>
                <a:latin typeface="Arial Narrow"/>
                <a:cs typeface="Arial Narrow"/>
              </a:rPr>
              <a:t>GOOD GOVERNANCE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185800" y="3239722"/>
            <a:ext cx="1936272" cy="3676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ECOLOGICAL WELL-BEING</a:t>
            </a:r>
          </a:p>
        </p:txBody>
      </p:sp>
    </p:spTree>
    <p:extLst>
      <p:ext uri="{BB962C8B-B14F-4D97-AF65-F5344CB8AC3E}">
        <p14:creationId xmlns:p14="http://schemas.microsoft.com/office/powerpoint/2010/main" val="18678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s_s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1964"/>
            <a:ext cx="9144000" cy="5666036"/>
          </a:xfrm>
          <a:prstGeom prst="rect">
            <a:avLst/>
          </a:prstGeom>
        </p:spPr>
      </p:pic>
      <p:pic>
        <p:nvPicPr>
          <p:cNvPr id="22" name="Picture 21" descr="tuna_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542" y="4472093"/>
            <a:ext cx="3794357" cy="2851460"/>
          </a:xfrm>
          <a:prstGeom prst="rect">
            <a:avLst/>
          </a:prstGeom>
        </p:spPr>
      </p:pic>
      <p:pic>
        <p:nvPicPr>
          <p:cNvPr id="20" name="Picture 19" descr="tuna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1" y="4692155"/>
            <a:ext cx="3803678" cy="285846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234258" y="231465"/>
            <a:ext cx="9125747" cy="75045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Key principles of EAFM</a:t>
            </a:r>
          </a:p>
        </p:txBody>
      </p:sp>
      <p:pic>
        <p:nvPicPr>
          <p:cNvPr id="31" name="Picture 30" descr="ta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6710">
            <a:off x="82868" y="1878923"/>
            <a:ext cx="2973173" cy="123940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 rot="20541457">
            <a:off x="179049" y="2040316"/>
            <a:ext cx="2899441" cy="1285980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1. Good governance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5955695" y="5301208"/>
            <a:ext cx="2934181" cy="780329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7. Precautionary approach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1367682" y="5579196"/>
            <a:ext cx="2972436" cy="70706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6. Adaptive management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9182" y="2774823"/>
            <a:ext cx="3519861" cy="2645176"/>
            <a:chOff x="4671442" y="2315327"/>
            <a:chExt cx="3526901" cy="3526901"/>
          </a:xfrm>
        </p:grpSpPr>
        <p:pic>
          <p:nvPicPr>
            <p:cNvPr id="4" name="Picture 3" descr="jack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6495">
              <a:off x="4671442" y="2315327"/>
              <a:ext cx="3526901" cy="35269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/>
          </p:nvSpPr>
          <p:spPr bwMode="auto">
            <a:xfrm>
              <a:off x="5395203" y="3330735"/>
              <a:ext cx="2378659" cy="1489494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5. Cooperation   &amp; coordination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409642">
            <a:off x="476871" y="2892451"/>
            <a:ext cx="3644521" cy="2833696"/>
            <a:chOff x="-1040266" y="2029957"/>
            <a:chExt cx="3258295" cy="3258295"/>
          </a:xfrm>
        </p:grpSpPr>
        <p:pic>
          <p:nvPicPr>
            <p:cNvPr id="6" name="Picture 5" descr="jack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6973">
              <a:off x="-1040266" y="2029957"/>
              <a:ext cx="3258295" cy="3258295"/>
            </a:xfrm>
            <a:prstGeom prst="rect">
              <a:avLst/>
            </a:prstGeom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 bwMode="auto">
            <a:xfrm rot="21026236">
              <a:off x="-138176" y="3104356"/>
              <a:ext cx="2231535" cy="1119781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Arial Narrow"/>
                  <a:cs typeface="Arial Narrow"/>
                </a:rPr>
                <a:t>4. Multiple objectives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6284" y="1593777"/>
            <a:ext cx="2620917" cy="1761305"/>
            <a:chOff x="3607773" y="530482"/>
            <a:chExt cx="2348407" cy="2348407"/>
          </a:xfrm>
        </p:grpSpPr>
        <p:pic>
          <p:nvPicPr>
            <p:cNvPr id="45" name="Picture 44" descr="butterfly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5770">
              <a:off x="3607773" y="530482"/>
              <a:ext cx="2348407" cy="2348407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/>
          </p:nvSpPr>
          <p:spPr bwMode="auto">
            <a:xfrm>
              <a:off x="3893759" y="1249254"/>
              <a:ext cx="1905544" cy="911065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2. Appropriate scale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262051">
            <a:off x="6430437" y="1688105"/>
            <a:ext cx="2408757" cy="1799376"/>
            <a:chOff x="6223573" y="786441"/>
            <a:chExt cx="2413575" cy="2399168"/>
          </a:xfrm>
        </p:grpSpPr>
        <p:pic>
          <p:nvPicPr>
            <p:cNvPr id="5" name="Picture 4" descr="tang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3573" y="786441"/>
              <a:ext cx="2399168" cy="2399168"/>
            </a:xfrm>
            <a:prstGeom prst="rect">
              <a:avLst/>
            </a:prstGeom>
          </p:spPr>
        </p:pic>
        <p:sp>
          <p:nvSpPr>
            <p:cNvPr id="13" name="Content Placeholder 4"/>
            <p:cNvSpPr txBox="1">
              <a:spLocks/>
            </p:cNvSpPr>
            <p:nvPr/>
          </p:nvSpPr>
          <p:spPr bwMode="auto">
            <a:xfrm rot="130832">
              <a:off x="6310683" y="1574092"/>
              <a:ext cx="2326465" cy="925183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3. Increased participation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491892" y="3271152"/>
            <a:ext cx="0" cy="1034726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11100" y="1113052"/>
            <a:ext cx="7721800" cy="89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3 Components of EAFM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92" y="4108303"/>
            <a:ext cx="2418976" cy="1276639"/>
          </a:xfrm>
          <a:solidFill>
            <a:schemeClr val="accent3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anchor="ctr">
            <a:noAutofit/>
          </a:bodyPr>
          <a:lstStyle/>
          <a:p>
            <a:r>
              <a:rPr lang="en-US" sz="2800" dirty="0">
                <a:latin typeface="Myriad Pro"/>
                <a:cs typeface="Myriad Pro"/>
              </a:rPr>
              <a:t>Ecological w</a:t>
            </a:r>
            <a:r>
              <a:rPr lang="en-US" sz="2800" dirty="0" smtClean="0">
                <a:latin typeface="Myriad Pro"/>
                <a:cs typeface="Myriad Pro"/>
              </a:rPr>
              <a:t>ell</a:t>
            </a:r>
            <a:r>
              <a:rPr lang="en-US" sz="2800" dirty="0">
                <a:latin typeface="Myriad Pro"/>
                <a:cs typeface="Myriad Pro"/>
              </a:rPr>
              <a:t>-</a:t>
            </a:r>
            <a:r>
              <a:rPr lang="en-US" sz="2800" dirty="0" smtClean="0">
                <a:latin typeface="Myriad Pro"/>
                <a:cs typeface="Myriad Pro"/>
              </a:rPr>
              <a:t>being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671" y="2160240"/>
            <a:ext cx="5616625" cy="1151810"/>
          </a:xfrm>
          <a:prstGeom prst="rect">
            <a:avLst/>
          </a:prstGeom>
          <a:solidFill>
            <a:srgbClr val="2C9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 smtClean="0">
                <a:latin typeface="Myriad Pro"/>
                <a:cs typeface="Myriad Pro"/>
              </a:rPr>
              <a:t>EAFM</a:t>
            </a:r>
            <a:endParaRPr lang="en-US" sz="4800" dirty="0">
              <a:latin typeface="Myriad Pro"/>
              <a:cs typeface="Myriad Pr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14071" y="4121983"/>
            <a:ext cx="2140589" cy="1280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Myriad Pro"/>
                <a:cs typeface="Myriad Pro"/>
              </a:rPr>
              <a:t>Good governance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10435" y="4125848"/>
            <a:ext cx="2126765" cy="12590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Myriad Pro"/>
                <a:cs typeface="Myriad Pro"/>
              </a:rPr>
              <a:t>Human </a:t>
            </a:r>
            <a:r>
              <a:rPr lang="en-US" sz="2800" dirty="0" smtClean="0">
                <a:latin typeface="Myriad Pro"/>
                <a:cs typeface="Myriad Pro"/>
              </a:rPr>
              <a:t/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well-being</a:t>
            </a:r>
            <a:endParaRPr lang="en-US" sz="2800" dirty="0">
              <a:latin typeface="Myriad Pro"/>
              <a:cs typeface="Myriad Pr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91680" y="3574900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8227" y="3582604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63881" y="3582604"/>
            <a:ext cx="5464346" cy="0"/>
          </a:xfrm>
          <a:prstGeom prst="line">
            <a:avLst/>
          </a:prstGeom>
          <a:ln w="38100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0" y="7299472"/>
            <a:ext cx="9144000" cy="3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11100" y="6008279"/>
            <a:ext cx="608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000" b="1" dirty="0">
                <a:solidFill>
                  <a:schemeClr val="accent1">
                    <a:lumMod val="75000"/>
                  </a:schemeClr>
                </a:solidFill>
              </a:rPr>
              <a:t>Note: Ecological well-being = fish + environment</a:t>
            </a:r>
          </a:p>
        </p:txBody>
      </p:sp>
    </p:spTree>
    <p:extLst>
      <p:ext uri="{BB962C8B-B14F-4D97-AF65-F5344CB8AC3E}">
        <p14:creationId xmlns:p14="http://schemas.microsoft.com/office/powerpoint/2010/main" val="20693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8359"/>
            <a:ext cx="7772400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300" b="1" dirty="0" smtClean="0">
                <a:solidFill>
                  <a:srgbClr val="0000BA"/>
                </a:solidFill>
                <a:latin typeface="Myriad Pro"/>
                <a:cs typeface="Myriad Pro"/>
              </a:rPr>
              <a:t>Who </a:t>
            </a:r>
            <a:r>
              <a:rPr lang="en-US" sz="4300" b="1" dirty="0">
                <a:solidFill>
                  <a:srgbClr val="0000BA"/>
                </a:solidFill>
                <a:latin typeface="Myriad Pro"/>
                <a:cs typeface="Myriad Pro"/>
              </a:rPr>
              <a:t>are your stakeholders?</a:t>
            </a: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</a:p>
          <a:p>
            <a:pPr algn="l"/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87" y="4797152"/>
            <a:ext cx="8297513" cy="3274932"/>
          </a:xfrm>
        </p:spPr>
        <p:txBody>
          <a:bodyPr anchor="t">
            <a:noAutofit/>
          </a:bodyPr>
          <a:lstStyle/>
          <a:p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“</a:t>
            </a:r>
            <a: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  <a:t>A stakeholder is any individual, group or organisation who has an interest in or who can affect or is affected by, positively or negatively </a:t>
            </a:r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by the </a:t>
            </a:r>
            <a: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  <a:t>EAFM process”</a:t>
            </a:r>
            <a:b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3200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63" y="1448191"/>
            <a:ext cx="4953962" cy="3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176" y="278641"/>
            <a:ext cx="7772400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Co-management </a:t>
            </a: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…</a:t>
            </a:r>
          </a:p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/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73" y="4672982"/>
            <a:ext cx="8528606" cy="3274932"/>
          </a:xfrm>
        </p:spPr>
        <p:txBody>
          <a:bodyPr anchor="t">
            <a:noAutofit/>
          </a:bodyPr>
          <a:lstStyle/>
          <a:p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“</a:t>
            </a:r>
            <a: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  <a:t>Partnership </a:t>
            </a:r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>arrangements between key stakeholders and government to share the responsibility and authority for the management of the fisheries and coastal resources, with various degrees of power sharing</a:t>
            </a:r>
            <a:r>
              <a:rPr lang="en-US" sz="2600" dirty="0">
                <a:latin typeface="Myriad Pro"/>
              </a:rPr>
              <a:t>.</a:t>
            </a:r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”</a:t>
            </a:r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GB" sz="32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GB" sz="32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3200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11" name="Picture 1" descr="CTI_comanagement_v03_edi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57162"/>
            <a:ext cx="5158463" cy="34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1254181" y="2661422"/>
            <a:ext cx="2990768" cy="598445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1417182" y="5782344"/>
            <a:ext cx="3048582" cy="841904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6" name="Content Placeholder 4"/>
          <p:cNvSpPr txBox="1">
            <a:spLocks/>
          </p:cNvSpPr>
          <p:nvPr/>
        </p:nvSpPr>
        <p:spPr bwMode="auto">
          <a:xfrm>
            <a:off x="1381770" y="4132016"/>
            <a:ext cx="2863179" cy="602689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486182" y="3383790"/>
            <a:ext cx="764381" cy="65699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493246" y="4941168"/>
            <a:ext cx="764381" cy="7181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43014" name="Title 1"/>
          <p:cNvSpPr txBox="1">
            <a:spLocks/>
          </p:cNvSpPr>
          <p:nvPr/>
        </p:nvSpPr>
        <p:spPr bwMode="auto">
          <a:xfrm>
            <a:off x="1325860" y="2739080"/>
            <a:ext cx="2919089" cy="37434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 smtClean="0">
                <a:solidFill>
                  <a:srgbClr val="0000BA"/>
                </a:solidFill>
                <a:latin typeface="Arial Narrow"/>
                <a:cs typeface="Arial Narrow"/>
              </a:rPr>
              <a:t>Legislation/policy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43016" name="Title 1"/>
          <p:cNvSpPr txBox="1">
            <a:spLocks/>
          </p:cNvSpPr>
          <p:nvPr/>
        </p:nvSpPr>
        <p:spPr bwMode="auto">
          <a:xfrm>
            <a:off x="1325860" y="5735419"/>
            <a:ext cx="3048582" cy="88198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>
                <a:solidFill>
                  <a:srgbClr val="0000BA"/>
                </a:solidFill>
                <a:latin typeface="Arial Narrow"/>
                <a:cs typeface="Arial Narrow"/>
              </a:rPr>
              <a:t>Management actions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490963" y="4116909"/>
            <a:ext cx="2644791" cy="55303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>
                <a:solidFill>
                  <a:srgbClr val="0000BA"/>
                </a:solidFill>
                <a:latin typeface="Arial Narrow"/>
                <a:cs typeface="Arial Narrow"/>
              </a:rPr>
              <a:t>EAFM PLAN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166361" y="403916"/>
            <a:ext cx="8977639" cy="87841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EAFM </a:t>
            </a:r>
            <a:r>
              <a:rPr lang="en-US" altLang="en-US" sz="40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Plan: </a:t>
            </a:r>
            <a:endParaRPr lang="en-US" altLang="en-US" sz="4000" b="1" dirty="0">
              <a:solidFill>
                <a:srgbClr val="0000BA"/>
              </a:solidFill>
              <a:latin typeface="Myriad Pro"/>
              <a:ea typeface="+mj-ea"/>
              <a:cs typeface="Myriad Pro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linking legislation &amp; policy to action</a:t>
            </a:r>
          </a:p>
        </p:txBody>
      </p:sp>
      <p:pic>
        <p:nvPicPr>
          <p:cNvPr id="15" name="Picture 14" descr="6.7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92" y="1631608"/>
            <a:ext cx="1875013" cy="1203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0869" y="1943697"/>
            <a:ext cx="5074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AU" altLang="en-US" sz="3200" b="1" dirty="0" smtClean="0">
                <a:latin typeface="Arial Narrow"/>
                <a:cs typeface="Arial Narrow"/>
              </a:rPr>
              <a:t>Example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800" b="1" i="1" dirty="0" smtClean="0">
                <a:latin typeface="Arial Narrow"/>
                <a:cs typeface="Arial Narrow"/>
              </a:rPr>
              <a:t> Sustainably </a:t>
            </a:r>
            <a:r>
              <a:rPr lang="en-AU" altLang="en-US" sz="2800" b="1" i="1" dirty="0">
                <a:latin typeface="Arial Narrow"/>
                <a:cs typeface="Arial Narrow"/>
              </a:rPr>
              <a:t>manage fisheries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5180" y="4082391"/>
            <a:ext cx="4007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altLang="en-US" sz="2800" b="1" i="1" dirty="0">
                <a:latin typeface="Arial Narrow"/>
                <a:cs typeface="Arial Narrow"/>
              </a:rPr>
              <a:t>Limit fishing effort in the trawl  fishery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1546" y="5517232"/>
            <a:ext cx="4273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altLang="en-US" sz="2800" b="1" i="1" dirty="0">
                <a:latin typeface="Arial Narrow"/>
                <a:cs typeface="Arial Narrow"/>
              </a:rPr>
              <a:t>Control number of fishing boats/gears</a:t>
            </a:r>
          </a:p>
        </p:txBody>
      </p:sp>
    </p:spTree>
    <p:extLst>
      <p:ext uri="{BB962C8B-B14F-4D97-AF65-F5344CB8AC3E}">
        <p14:creationId xmlns:p14="http://schemas.microsoft.com/office/powerpoint/2010/main" val="2117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4710" y="188640"/>
            <a:ext cx="9145016" cy="97418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The 5 steps of </a:t>
            </a: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the EAFM cycle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009" y="1160116"/>
            <a:ext cx="6520744" cy="58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pict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4" y="1061789"/>
            <a:ext cx="2690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pi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88" y="5255475"/>
            <a:ext cx="37115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pi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55957"/>
            <a:ext cx="35242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882259" y="2708919"/>
            <a:ext cx="2386520" cy="11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Empowerment</a:t>
            </a:r>
          </a:p>
          <a:p>
            <a:pPr defTabSz="762000">
              <a:spcBef>
                <a:spcPct val="50000"/>
              </a:spcBef>
            </a:pP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Awareness raising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882259" y="3905204"/>
            <a:ext cx="1592075" cy="3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Ownership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211960" y="5613107"/>
            <a:ext cx="2965920" cy="3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>
                <a:solidFill>
                  <a:srgbClr val="0000BA"/>
                </a:solidFill>
                <a:latin typeface="Myriad Pro"/>
                <a:cs typeface="Myriad Pro"/>
              </a:rPr>
              <a:t>Group 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trust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8202" name="Picture 12" descr="pict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02" y="2320518"/>
            <a:ext cx="223224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Callout 16"/>
          <p:cNvSpPr/>
          <p:nvPr/>
        </p:nvSpPr>
        <p:spPr>
          <a:xfrm>
            <a:off x="755577" y="191956"/>
            <a:ext cx="5279058" cy="2040372"/>
          </a:xfrm>
          <a:prstGeom prst="wedgeEllipseCallout">
            <a:avLst>
              <a:gd name="adj1" fmla="val -60878"/>
              <a:gd name="adj2" fmla="val 5408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Myriad Pro"/>
              </a:rPr>
              <a:t>The active </a:t>
            </a:r>
            <a:r>
              <a:rPr lang="en-GB" sz="2800" b="1" dirty="0" smtClean="0">
                <a:solidFill>
                  <a:srgbClr val="7030A0"/>
                </a:solidFill>
                <a:latin typeface="Myriad Pro"/>
              </a:rPr>
              <a:t>PARTICIPATION </a:t>
            </a:r>
          </a:p>
          <a:p>
            <a:pPr algn="ctr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of people </a:t>
            </a:r>
            <a:r>
              <a:rPr lang="en-GB" sz="2800" b="1" dirty="0">
                <a:solidFill>
                  <a:schemeClr val="tx1"/>
                </a:solidFill>
                <a:latin typeface="Myriad Pro"/>
              </a:rPr>
              <a:t>is at the heart of </a:t>
            </a: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EAFM</a:t>
            </a:r>
            <a:endParaRPr lang="en-GB" sz="2800" b="1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 rot="10800000" flipV="1">
            <a:off x="0" y="3995193"/>
            <a:ext cx="3333506" cy="7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20000"/>
              </a:spcBef>
              <a:buClr>
                <a:schemeClr val="hlink"/>
              </a:buClr>
              <a:buSzPct val="60000"/>
              <a:buFont typeface="Myriad Pro" pitchFamily="34" charset="0"/>
              <a:buNone/>
            </a:pP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Agree on issues and solutions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973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334</Words>
  <Application>Microsoft Office PowerPoint</Application>
  <PresentationFormat>On-screen Show (4:3)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Myriad Pro</vt:lpstr>
      <vt:lpstr>Wingdings 3</vt:lpstr>
      <vt:lpstr>Office Theme</vt:lpstr>
      <vt:lpstr>PowerPoint Presentation</vt:lpstr>
      <vt:lpstr>“Development which meets the needs of the present without compromising the ability of future generations to meet their own needs.”  </vt:lpstr>
      <vt:lpstr>PowerPoint Presentation</vt:lpstr>
      <vt:lpstr>Ecological well-being</vt:lpstr>
      <vt:lpstr>“A stakeholder is any individual, group or organisation who has an interest in or who can affect or is affected by, positively or negatively by the EAFM process”  </vt:lpstr>
      <vt:lpstr>“Partnership arrangements between key stakeholders and government to share the responsibility and authority for the management of the fisheries and coastal resources, with various degrees of power sharing.”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 Visuals Gallery to print</dc:title>
  <dc:creator>Owner</dc:creator>
  <cp:lastModifiedBy>Derek Staples</cp:lastModifiedBy>
  <cp:revision>67</cp:revision>
  <cp:lastPrinted>2017-03-13T08:51:52Z</cp:lastPrinted>
  <dcterms:created xsi:type="dcterms:W3CDTF">2013-01-27T05:10:33Z</dcterms:created>
  <dcterms:modified xsi:type="dcterms:W3CDTF">2017-05-27T06:09:57Z</dcterms:modified>
</cp:coreProperties>
</file>